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E3A7E5-641C-4FF3-8F24-944527A20C2B}">
  <a:tblStyle styleId="{F6E3A7E5-641C-4FF3-8F24-944527A20C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8" d="100"/>
          <a:sy n="128" d="100"/>
        </p:scale>
        <p:origin x="31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Build — develop an app using Docker containers with any language and any toolchain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Ship — ship the dockerized app and dependencies anywhere — to QA, teammates, or the cloud — without breaking anything</a:t>
            </a:r>
            <a:endParaRPr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Run — scale to 1000s of nodes, move between data centers and clouds, update with zero downtime and more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dk1"/>
                </a:solidFill>
              </a:rPr>
              <a:t>Time-based release schedule</a:t>
            </a:r>
            <a:endParaRPr sz="1700" b="1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Starting with Docker 17.03, Docker uses a time-based release schedule.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Docker CE Edge releases generally happen monthly.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Docker CE Stable releases generally happen quarterly, with patch releases as needed.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Docker EE releases generally happen twice per year, with patch releases as needed.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Updates, and patches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 given Docker EE release receives patches and updates for at least </a:t>
            </a:r>
            <a:r>
              <a:rPr lang="en" b="1">
                <a:solidFill>
                  <a:schemeClr val="dk1"/>
                </a:solidFill>
              </a:rPr>
              <a:t>one year</a:t>
            </a:r>
            <a:r>
              <a:rPr lang="en">
                <a:solidFill>
                  <a:schemeClr val="dk1"/>
                </a:solidFill>
              </a:rPr>
              <a:t> after it is released.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 given Docker CE Stable release receives patches and updates for </a:t>
            </a:r>
            <a:r>
              <a:rPr lang="en" b="1">
                <a:solidFill>
                  <a:schemeClr val="dk1"/>
                </a:solidFill>
              </a:rPr>
              <a:t>one month after the next Docker CE Stable release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 given Docker CE Edge release does not receive any patches or updates after a subsequent Docker CE Edge or Stable release.</a:t>
            </a:r>
            <a:endParaRPr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Shape 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0"/>
            <a:ext cx="1289424" cy="5228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community-editio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docker.com/install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www.docker.com/enterprise-edi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docker.com/machine/overview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docker.com/toolbox/overview/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docker.com/docker-for-windows" TargetMode="External"/><Relationship Id="rId4" Type="http://schemas.openxmlformats.org/officeDocument/2006/relationships/hyperlink" Target="https://docs.docker.com/docker-for-mac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docker.com/docker-for-azure/" TargetMode="External"/><Relationship Id="rId4" Type="http://schemas.openxmlformats.org/officeDocument/2006/relationships/hyperlink" Target="https://docs.docker.com/docker-for-aw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obyproject.org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builder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ocker.com/datacenter/dtr/2.3/guides/" TargetMode="External"/><Relationship Id="rId5" Type="http://schemas.openxmlformats.org/officeDocument/2006/relationships/hyperlink" Target="https://docs.docker.com/registry/" TargetMode="Externa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mp.fabric8.io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run-gupta/docker-java-ides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docker.com/compose/overview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docker.com/engine/swar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sobkowiak-talks/capgemini-craftsmanship-community-20180427/tree/master/slid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ksobkowiak-talks/capgemini-craftsmanship-community-20180427/tree/master/demo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ker/labs/tree/master/slide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witter.com/arungupta" TargetMode="External"/><Relationship Id="rId4" Type="http://schemas.openxmlformats.org/officeDocument/2006/relationships/hyperlink" Target="https://twitter.com/fabianenard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2373375" y="394200"/>
            <a:ext cx="6555550" cy="44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Package your application with Docker</a:t>
            </a:r>
            <a:endParaRPr sz="3600"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Craftsmanship Community</a:t>
            </a:r>
            <a:endParaRPr sz="12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Wroclaw, 27.04.2018</a:t>
            </a:r>
            <a:endParaRPr sz="1200"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311700" y="3824725"/>
            <a:ext cx="8520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Krzysztof Sobkowiak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Mission</a:t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375" y="1100825"/>
            <a:ext cx="691523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VMs vs Containers</a:t>
            </a:r>
            <a:endParaRPr/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988" y="1284225"/>
            <a:ext cx="6744023" cy="351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Docker</a:t>
            </a: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Available in 2 editions: </a:t>
            </a:r>
            <a:r>
              <a:rPr lang="en" u="sng">
                <a:solidFill>
                  <a:schemeClr val="hlink"/>
                </a:solidFill>
                <a:hlinkClick r:id="rId3"/>
              </a:rPr>
              <a:t>Community Edition (CE)</a:t>
            </a:r>
            <a:r>
              <a:rPr lang="en"/>
              <a:t> and </a:t>
            </a:r>
            <a:r>
              <a:rPr lang="en" u="sng">
                <a:solidFill>
                  <a:schemeClr val="hlink"/>
                </a:solidFill>
                <a:hlinkClick r:id="rId4"/>
              </a:rPr>
              <a:t>Enterprise Edition (EE)</a:t>
            </a:r>
            <a:r>
              <a:rPr lang="en"/>
              <a:t>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Docker for Mac/Windows (Desktop) and Linux (Server)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Time-based release schedule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CE: Monthly edge and quarterly stable release</a:t>
            </a:r>
            <a:endParaRPr/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EE: Released quarterly, each version supported for 1 year</a:t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6349" y="2725250"/>
            <a:ext cx="6391300" cy="2141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76075" y="4793500"/>
            <a:ext cx="2609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https://docs.docker.com/install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Machine</a:t>
            </a: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Docker Host on computer or cloud provider</a:t>
            </a:r>
            <a:br>
              <a:rPr lang="en"/>
            </a:b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docker-machine create --driver=virtualbox myhost</a:t>
            </a:r>
            <a:br>
              <a:rPr lang="en"/>
            </a:b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Configure Docker client to talk to host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 and pull images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Start, stop, restart containers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Upgrade Docker</a:t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0369" y="0"/>
            <a:ext cx="961198" cy="1152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311700" y="4785825"/>
            <a:ext cx="38016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https://docs.docker.com/machine/overview/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Machine Providers</a:t>
            </a:r>
            <a:endParaRPr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400" y="919450"/>
            <a:ext cx="5081202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369" y="0"/>
            <a:ext cx="961198" cy="11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Toolbox</a:t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800" y="1422850"/>
            <a:ext cx="3283675" cy="25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42000" y="13503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Docker Client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Docker Machine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Docker Compose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Docker Kitematic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Boot2Docker ISO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Virtualbox</a:t>
            </a:r>
            <a:endParaRPr sz="1800"/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49058">
            <a:off x="6075150" y="427225"/>
            <a:ext cx="2487049" cy="45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311700" y="4671350"/>
            <a:ext cx="35841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https://docs.docker.com/toolbox/overview/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for Mac/Windows</a:t>
            </a: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Native application and UI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 update capability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additional software required, e.g. VirtualBox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OSX: xhyve VM using Hypervisor.framework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Windows: Hyper-V VM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networking and filesystem mounting/notification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Yosemite 10.10+ or Windows 10 64-bit</a:t>
            </a:r>
            <a:endParaRPr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599" y="279099"/>
            <a:ext cx="874500" cy="7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311700" y="4471075"/>
            <a:ext cx="504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https://docs.docker.com/docker-for-mac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https://docs.docker.com/docker-for-windows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for AWS/Azure</a:t>
            </a:r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Amazon Web Services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Amazon CloudFormation templates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Integrated with Autoscaling, ELB, and EBS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Azure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Integrated with VM Scale Sets for autoscaling, Azure Load Balancer, Azure Storage</a:t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399" y="163525"/>
            <a:ext cx="819850" cy="7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311700" y="4471075"/>
            <a:ext cx="504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https://docs.docker.com/docker-for-aws/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https://docs.docker.com/docker-for-azure/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Moby</a:t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725" y="1007075"/>
            <a:ext cx="5416549" cy="40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7076700" y="4764300"/>
            <a:ext cx="20673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https://mobyproject.org/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Workflow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Disclaimer</a:t>
            </a: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11700" y="2099325"/>
            <a:ext cx="85206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Views in this presentation are my personal views and do not necessarily reflect the views of Capgemini.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Workflow</a:t>
            </a:r>
            <a:endParaRPr/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649" y="1186425"/>
            <a:ext cx="6718699" cy="35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</a:t>
            </a: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Image defined in text-based Dockerfile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List of commands to build the image</a:t>
            </a:r>
            <a:endParaRPr sz="18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Docker commands to build the image</a:t>
            </a:r>
            <a:endParaRPr sz="1800"/>
          </a:p>
        </p:txBody>
      </p:sp>
      <p:sp>
        <p:nvSpPr>
          <p:cNvPr id="188" name="Shape 188"/>
          <p:cNvSpPr txBox="1"/>
          <p:nvPr/>
        </p:nvSpPr>
        <p:spPr>
          <a:xfrm>
            <a:off x="456300" y="2021625"/>
            <a:ext cx="4702500" cy="810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FROM ubuntu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ENTRYPOINT ["echo", "Hello world!!!"]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89" name="Shape 189"/>
          <p:cNvSpPr txBox="1"/>
          <p:nvPr/>
        </p:nvSpPr>
        <p:spPr>
          <a:xfrm>
            <a:off x="456300" y="3621825"/>
            <a:ext cx="4702500" cy="435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docker build -t org/hello .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Dockerfile</a:t>
            </a:r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2512350" y="4758600"/>
            <a:ext cx="41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https://docs.docker.com/engine/reference/builder/</a:t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588" y="1017725"/>
            <a:ext cx="7396826" cy="36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Union File System</a:t>
            </a:r>
            <a:endParaRPr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050" y="1778238"/>
            <a:ext cx="2765849" cy="21966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3" name="Shape 203"/>
          <p:cNvGraphicFramePr/>
          <p:nvPr/>
        </p:nvGraphicFramePr>
        <p:xfrm>
          <a:off x="4656150" y="1829738"/>
          <a:ext cx="2669125" cy="2093625"/>
        </p:xfrm>
        <a:graphic>
          <a:graphicData uri="http://schemas.openxmlformats.org/drawingml/2006/table">
            <a:tbl>
              <a:tblPr>
                <a:noFill/>
                <a:tableStyleId>{F6E3A7E5-641C-4FF3-8F24-944527A20C2B}</a:tableStyleId>
              </a:tblPr>
              <a:tblGrid>
                <a:gridCol w="266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87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openjdk:latest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7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build-deps:stretch-scm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7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build-deps:stretch-curl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7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debian:stretch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7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Layers - OpenJDK</a:t>
            </a:r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311700" y="1221775"/>
            <a:ext cx="8148732" cy="3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 docker images openjdk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REPOSITORY      	TAG             	IMAGE ID        	CREATED         	SIZE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openjdk         	latest          	891c9734d5ab    	5 weeks ago     	726MB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 docker history openjdk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IMAGE           	CREATED         	CREATED BY                                  	SIZE            	COMMENT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891c9734d5ab    	5 weeks ago     	/bin/sh -c /var/lib/dpkg/info/ca-certificate…   394kB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&lt;missing&gt;       	5 weeks ago     	/bin/sh -c set -ex;   if [ ! -d /usr/share/m…   450MB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&lt;missing&gt;       	5 weeks ago     	/bin/sh -c #(nop)  ENV CA_CERTIFICATES_JAVA_…   0B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&lt;missing&gt;       	5 weeks ago     	/bin/sh -c #(nop)  ENV JAVA_DEBIAN_VERSION=8…   0B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&lt;missing&gt;       	5 weeks ago     	/bin/sh -c #(nop)  ENV JAVA_VERSION=8u162       0B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&lt;missing&gt;       	5 weeks ago     	/bin/sh -c #(nop)  ENV JAVA_HOME=/docker-jav…   0B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&lt;missing&gt;       	5 weeks ago     	/bin/sh -c ln -svT "/usr/lib/jvm/java-8-open…   33B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&lt;missing&gt;       	5 weeks ago     	/bin/sh -c {   echo '#!/bin/sh';   echo 'set…   87B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&lt;missing&gt;       	5 weeks ago     	/bin/sh -c #(nop)  ENV LANG=C.UTF-8             0B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&lt;missing&gt;       	5 weeks ago     	/bin/sh -c apt-get update &amp;&amp; apt-get install…   2.21MB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&lt;missing&gt;       	5 weeks ago     	/bin/sh -c apt-get update &amp;&amp; apt-get install…   142MB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&lt;missing&gt;       	5 weeks ago     	/bin/sh -c set -ex;  if ! command -v gpg &gt; /…   7.8MB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&lt;missing&gt;       	5 weeks ago     	/bin/sh -c apt-get update &amp;&amp; apt-get install…   23.8MB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&lt;missing&gt;       	5 weeks ago     	/bin/sh -c #(nop)  CMD ["bash"]                 0B 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&lt;missing&gt;       	5 weeks ago     	/bin/sh -c #(nop) ADD file:b380df301ccb5ca09…   100MB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Ship</a:t>
            </a:r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 and distribute Docker images with Docker Registry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Control where images are stored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Own image distribution pipeline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Integrate image storage/distribution in dev workflow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Docker commands to push or pull the image</a:t>
            </a: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802800" y="3537125"/>
            <a:ext cx="4702500" cy="572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docker push org/hello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docker pull org/hello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registry</a:t>
            </a:r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3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Docker Hub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Free-to-use and hosted</a:t>
            </a:r>
            <a:endParaRPr sz="180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223" name="Shape 2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Docker Trusted Registry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Commercially supported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RBAC, LDAP/AD integration, updates, etc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Can be setup inside firewall</a:t>
            </a:r>
            <a:endParaRPr sz="1800"/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52" y="2607300"/>
            <a:ext cx="4906750" cy="18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9615" y="61600"/>
            <a:ext cx="751725" cy="8238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/>
        </p:nvSpPr>
        <p:spPr>
          <a:xfrm>
            <a:off x="311700" y="4800125"/>
            <a:ext cx="29259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https://docs.docker.com/registry/</a:t>
            </a:r>
            <a:endParaRPr/>
          </a:p>
        </p:txBody>
      </p:sp>
      <p:sp>
        <p:nvSpPr>
          <p:cNvPr id="227" name="Shape 227"/>
          <p:cNvSpPr txBox="1"/>
          <p:nvPr/>
        </p:nvSpPr>
        <p:spPr>
          <a:xfrm>
            <a:off x="4880750" y="4800125"/>
            <a:ext cx="41706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https://docs.docker.com/datacenter/dtr/2.3/guides/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Registry primary usage</a:t>
            </a: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CI/CD with Docker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Centrally located base images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Store individual build images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Pull tested images to production</a:t>
            </a:r>
            <a:endParaRPr sz="1800"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9615" y="61600"/>
            <a:ext cx="751725" cy="82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602" y="1313425"/>
            <a:ext cx="4584001" cy="32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</a:t>
            </a:r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Container built from the image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Runtime representation of the image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Self contained execution environment</a:t>
            </a:r>
            <a:endParaRPr sz="1800"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50" y="1342450"/>
            <a:ext cx="3810000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/>
        </p:nvSpPr>
        <p:spPr>
          <a:xfrm>
            <a:off x="4993525" y="3529425"/>
            <a:ext cx="3999900" cy="374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docker run org/hello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for Java developers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Base Image</a:t>
            </a: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400" y="1231725"/>
            <a:ext cx="431520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/>
          <p:nvPr/>
        </p:nvSpPr>
        <p:spPr>
          <a:xfrm>
            <a:off x="2479350" y="3926925"/>
            <a:ext cx="1108800" cy="33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Base Image</a:t>
            </a:r>
            <a:endParaRPr/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813" y="1056325"/>
            <a:ext cx="3964376" cy="39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Java application</a:t>
            </a: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456450" y="1850350"/>
            <a:ext cx="8231100" cy="1523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FROM openjdk:latest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ADD target/hello.jar .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EXPOSE 8080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ENTRYPOINT ["/usr/bin/java", "-jar", "hello.jar"]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Maven Plugin</a:t>
            </a:r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1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/>
              <a:t>Plugin</a:t>
            </a:r>
            <a:br>
              <a:rPr lang="en"/>
            </a:br>
            <a:br>
              <a:rPr lang="en"/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&lt;groupId&gt;io.fabric8&lt;/groupId&gt;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&lt;artifactId&gt;docker-maven-plugin&lt;/artifactId&gt;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&lt;version&gt;0.20.1&lt;/version&gt;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Goals: 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docker:X</a:t>
            </a:r>
            <a:r>
              <a:rPr lang="en" sz="1800"/>
              <a:t>, X= stop, build, push, ...</a:t>
            </a:r>
            <a:endParaRPr sz="1800"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325" y="1059850"/>
            <a:ext cx="4639650" cy="39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0" y="4833300"/>
            <a:ext cx="2081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https://dmp.fabric8.io/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Support in Java IDEs</a:t>
            </a:r>
            <a:endParaRPr/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175" y="1492550"/>
            <a:ext cx="3593900" cy="13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448" y="1269925"/>
            <a:ext cx="2515675" cy="27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375" y="3271825"/>
            <a:ext cx="3471074" cy="1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1388375" y="4698225"/>
            <a:ext cx="43386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https://github.com/arun-gupta/docker-java-ides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in debug mode</a:t>
            </a:r>
            <a:endParaRPr/>
          </a:p>
        </p:txBody>
      </p:sp>
      <p:sp>
        <p:nvSpPr>
          <p:cNvPr id="290" name="Shape 290"/>
          <p:cNvSpPr txBox="1"/>
          <p:nvPr/>
        </p:nvSpPr>
        <p:spPr>
          <a:xfrm>
            <a:off x="402725" y="2310950"/>
            <a:ext cx="8563800" cy="1089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docker run -p5005:5005 \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-e JAVA_OPTIONS= \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‘-Xdebug -Xrunjdwp:transport=dt_socket,server=y,suspend=y,address=5005' \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hello-world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Attaching the IDE</a:t>
            </a:r>
            <a:endParaRPr/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250" y="1231525"/>
            <a:ext cx="267328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0933" y="1170125"/>
            <a:ext cx="509682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Multi-Container Application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Compose</a:t>
            </a:r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and run multi-container applications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Configuration defined in one or more files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docker-compose.yml </a:t>
            </a:r>
            <a:r>
              <a:rPr lang="en"/>
              <a:t>(default)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docker-compose.override.yml </a:t>
            </a:r>
            <a:r>
              <a:rPr lang="en"/>
              <a:t>(default)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Multiple files specified using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-f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command to manage all services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 for dev, staging, and CI</a:t>
            </a: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6726" y="62297"/>
            <a:ext cx="616049" cy="10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/>
          <p:nvPr/>
        </p:nvSpPr>
        <p:spPr>
          <a:xfrm>
            <a:off x="311700" y="4703625"/>
            <a:ext cx="3805800" cy="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https://docs.docker.com/compose/overview/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Multi-container on single host</a:t>
            </a:r>
            <a:endParaRPr/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300" y="1017727"/>
            <a:ext cx="5137400" cy="35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/>
        </p:nvSpPr>
        <p:spPr>
          <a:xfrm>
            <a:off x="2220750" y="4661300"/>
            <a:ext cx="4702500" cy="435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docker-compose up -d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150" y="498425"/>
            <a:ext cx="5529701" cy="42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Multi-host using Swarm Mode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Swarm Mode</a:t>
            </a:r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Natively managing a cluster of Docker Engines called a Swarm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Docker CLI to create a swarm, deploy apps, and manage swarm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Optional feature, need to be explicitly enabled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Single Point of Failure (SPOF)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Declarative state model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Self-organizing, self-healing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Service discovery, load balancing and scaling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Rolling updates</a:t>
            </a: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4991" y="118075"/>
            <a:ext cx="1145325" cy="9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311700" y="4703625"/>
            <a:ext cx="32565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https://docs.docker.com/engine/swarm/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Swarm Mode - Replicated Service</a:t>
            </a:r>
            <a:endParaRPr/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588" y="1302625"/>
            <a:ext cx="7228824" cy="29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473100" y="4545800"/>
            <a:ext cx="8197800" cy="435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docker service create --replicas 3 --name itemservice sobkowiak/itemservice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Multi-container on multiple hosts</a:t>
            </a:r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300" y="1017727"/>
            <a:ext cx="5137400" cy="35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1249050" y="4630500"/>
            <a:ext cx="6645900" cy="435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docker stack deploy --compose-file=docker-compose.yml webapp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Swarm Mode - Replicated Service</a:t>
            </a:r>
            <a:endParaRPr/>
          </a:p>
        </p:txBody>
      </p:sp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 l="2525" r="2525"/>
          <a:stretch/>
        </p:blipFill>
        <p:spPr>
          <a:xfrm>
            <a:off x="957588" y="1302625"/>
            <a:ext cx="7228825" cy="29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2660263" y="4561200"/>
            <a:ext cx="3823500" cy="435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docker service scale itemservice=6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Docker Containers</a:t>
            </a:r>
            <a:endParaRPr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docker stats</a:t>
            </a:r>
            <a:r>
              <a:rPr lang="en"/>
              <a:t> command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LogEntries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Service logs: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docker service logs &lt;service&gt;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Prometheus endpoint - New in Docker 1.13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Docker Remote API: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/container/{container-name|cid}/stats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Docker Universal Control Plane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cAdvisor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Prometheus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InfluxDB</a:t>
            </a:r>
            <a:endParaRPr/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5825" y="3074545"/>
            <a:ext cx="1728550" cy="7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9100" y="4035225"/>
            <a:ext cx="1905275" cy="4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4375" y="4024625"/>
            <a:ext cx="1905275" cy="43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5496" y="2785575"/>
            <a:ext cx="1429950" cy="11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4175" y="1485750"/>
            <a:ext cx="1213925" cy="2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200" y="1414413"/>
            <a:ext cx="2717600" cy="23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dive into Docker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Advanced Swarm Mode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Kubernetes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Microservices in Practice (Deploy Spring Boot &amp; Spring Cloud based microservices on Docker) - WKS 14.09.18, WRO 22-23.10.18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</a:t>
            </a:r>
            <a:endParaRPr/>
          </a:p>
        </p:txBody>
      </p: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250" y="2876350"/>
            <a:ext cx="1638475" cy="18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Slides: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https://github.com/ksobkowiak-talks/capgemini-craftsmanship-community-20180427/tree/master/slides</a:t>
            </a:r>
            <a:endParaRPr sz="1200"/>
          </a:p>
          <a:p>
            <a: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Demo: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https://github.com/ksobkowiak-talks/capgemini-craftsmanship-community-20180427/tree/master/demos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/>
        </p:nvSpPr>
        <p:spPr>
          <a:xfrm>
            <a:off x="391250" y="2164200"/>
            <a:ext cx="83634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Creating business value through software is about speed, safety, iteration, and continuous improvement</a:t>
            </a: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thanks to all the people who made and released their awesome resources for free: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Docker for Java Developers</a:t>
            </a:r>
            <a:r>
              <a:rPr lang="en"/>
              <a:t> by </a:t>
            </a:r>
            <a:r>
              <a:rPr lang="en" u="sng">
                <a:solidFill>
                  <a:schemeClr val="hlink"/>
                </a:solidFill>
                <a:hlinkClick r:id="rId4"/>
              </a:rPr>
              <a:t>Fabiane Nardon</a:t>
            </a:r>
            <a:r>
              <a:rPr lang="en"/>
              <a:t> and </a:t>
            </a:r>
            <a:r>
              <a:rPr lang="en" u="sng">
                <a:solidFill>
                  <a:schemeClr val="hlink"/>
                </a:solidFill>
                <a:hlinkClick r:id="rId5"/>
              </a:rPr>
              <a:t>Arun Gupta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3"/>
              </a:rPr>
              <a:t>Docker for Java Developers</a:t>
            </a:r>
            <a:r>
              <a:rPr lang="en"/>
              <a:t> by </a:t>
            </a:r>
            <a:r>
              <a:rPr lang="en" u="sng">
                <a:solidFill>
                  <a:schemeClr val="accent5"/>
                </a:solidFill>
                <a:hlinkClick r:id="rId5"/>
              </a:rPr>
              <a:t>Arun Gupta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WORA - Write Once Run Anywhere</a:t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250" y="1555100"/>
            <a:ext cx="6181501" cy="27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PODA - Package Once Deploy Anywhere</a:t>
            </a:r>
            <a:endParaRPr/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l="317" r="327"/>
          <a:stretch/>
        </p:blipFill>
        <p:spPr>
          <a:xfrm>
            <a:off x="1481250" y="1555100"/>
            <a:ext cx="6181503" cy="27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00" y="981075"/>
            <a:ext cx="46482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Docker?</a:t>
            </a: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source project and company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create containers for software applications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Package Once Deploy Anywhere (PODA)</a:t>
            </a:r>
            <a:endParaRPr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75" y="1437950"/>
            <a:ext cx="7004676" cy="25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1075</Words>
  <Application>Microsoft Office PowerPoint</Application>
  <PresentationFormat>On-screen Show (16:9)</PresentationFormat>
  <Paragraphs>221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Courier New</vt:lpstr>
      <vt:lpstr>Simple Light</vt:lpstr>
      <vt:lpstr>Package your application with Docker</vt:lpstr>
      <vt:lpstr>Disclaimer</vt:lpstr>
      <vt:lpstr>Introduction</vt:lpstr>
      <vt:lpstr>PowerPoint Presentation</vt:lpstr>
      <vt:lpstr>PowerPoint Presentation</vt:lpstr>
      <vt:lpstr>WORA - Write Once Run Anywhere</vt:lpstr>
      <vt:lpstr>PODA - Package Once Deploy Anywhere</vt:lpstr>
      <vt:lpstr>PowerPoint Presentation</vt:lpstr>
      <vt:lpstr>What is Docker?</vt:lpstr>
      <vt:lpstr>Docker Mission</vt:lpstr>
      <vt:lpstr>VMs vs Containers</vt:lpstr>
      <vt:lpstr>Install Docker</vt:lpstr>
      <vt:lpstr>Docker Machine</vt:lpstr>
      <vt:lpstr>Docker Machine Providers</vt:lpstr>
      <vt:lpstr>Docker Toolbox</vt:lpstr>
      <vt:lpstr>Docker for Mac/Windows</vt:lpstr>
      <vt:lpstr>Docker for AWS/Azure</vt:lpstr>
      <vt:lpstr>Meet the Moby</vt:lpstr>
      <vt:lpstr>Docker Workflow</vt:lpstr>
      <vt:lpstr>Docker Workflow</vt:lpstr>
      <vt:lpstr>Build</vt:lpstr>
      <vt:lpstr>Dockerfile</vt:lpstr>
      <vt:lpstr>Union File System</vt:lpstr>
      <vt:lpstr>Image Layers - OpenJDK</vt:lpstr>
      <vt:lpstr>Ship</vt:lpstr>
      <vt:lpstr>Docker registry</vt:lpstr>
      <vt:lpstr>Registry primary usage</vt:lpstr>
      <vt:lpstr>Run</vt:lpstr>
      <vt:lpstr>Docker for Java developers</vt:lpstr>
      <vt:lpstr>Java Base Image</vt:lpstr>
      <vt:lpstr>Java Base Image</vt:lpstr>
      <vt:lpstr>First Java application</vt:lpstr>
      <vt:lpstr>Maven Plugin</vt:lpstr>
      <vt:lpstr>Docker Support in Java IDEs</vt:lpstr>
      <vt:lpstr>Running in debug mode</vt:lpstr>
      <vt:lpstr>Attaching the IDE</vt:lpstr>
      <vt:lpstr>Multi-Container Application</vt:lpstr>
      <vt:lpstr>Docker Compose</vt:lpstr>
      <vt:lpstr>Multi-container on single host</vt:lpstr>
      <vt:lpstr>Multi-host using Swarm Mode</vt:lpstr>
      <vt:lpstr>Swarm Mode</vt:lpstr>
      <vt:lpstr>Swarm Mode - Replicated Service</vt:lpstr>
      <vt:lpstr>Multi-container on multiple hosts</vt:lpstr>
      <vt:lpstr>Swarm Mode - Replicated Service</vt:lpstr>
      <vt:lpstr>Monitoring</vt:lpstr>
      <vt:lpstr>Monitoring Docker Containers</vt:lpstr>
      <vt:lpstr>PowerPoint Presentation</vt:lpstr>
      <vt:lpstr>What’s next?</vt:lpstr>
      <vt:lpstr>References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Package your application with Docker</dc:title>
  <cp:lastModifiedBy>Sobkowiak, Krzysztof</cp:lastModifiedBy>
  <cp:revision>1</cp:revision>
  <dcterms:modified xsi:type="dcterms:W3CDTF">2018-04-29T22:00:07Z</dcterms:modified>
</cp:coreProperties>
</file>